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6" r:id="rId4"/>
    <p:sldId id="264" r:id="rId5"/>
    <p:sldId id="265" r:id="rId6"/>
    <p:sldId id="270" r:id="rId7"/>
    <p:sldId id="267" r:id="rId8"/>
    <p:sldId id="271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B9813"/>
    <a:srgbClr val="FAB9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9"/>
    <p:restoredTop sz="95814"/>
  </p:normalViewPr>
  <p:slideViewPr>
    <p:cSldViewPr snapToGrid="0" snapToObjects="1">
      <p:cViewPr varScale="1">
        <p:scale>
          <a:sx n="91" d="100"/>
          <a:sy n="91" d="100"/>
        </p:scale>
        <p:origin x="-5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408" y="1324244"/>
            <a:ext cx="5962402" cy="2387600"/>
          </a:xfrm>
        </p:spPr>
        <p:txBody>
          <a:bodyPr anchor="b"/>
          <a:lstStyle>
            <a:lvl1pPr algn="l">
              <a:defRPr sz="6000">
                <a:solidFill>
                  <a:srgbClr val="CB9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408" y="3803919"/>
            <a:ext cx="59624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EA87-86B7-834A-A87D-CEE75A2A3BFC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C70D-ECCF-4241-A93A-8AFA3630B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forms.yandex.ru/u/6523c04343f74fe05d77b4c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forms.yandex.ru/u/6523c04343f74fe05d77b4c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isk.yandex.ru/d/tnbqWZkynTaZP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128" y="1406713"/>
            <a:ext cx="8199758" cy="2387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Проведение в Алтайском крае Всероссийской акции </a:t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по сбору макулатуры «</a:t>
            </a:r>
            <a:r>
              <a:rPr lang="ru-RU" sz="4000" b="1" dirty="0" err="1">
                <a:solidFill>
                  <a:schemeClr val="bg2">
                    <a:lumMod val="25000"/>
                  </a:schemeClr>
                </a:solidFill>
              </a:rPr>
              <a:t>БумБатл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» 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408" y="4458260"/>
            <a:ext cx="5962402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Игорь Николаевич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Марискин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директор КГБУ ДО «Алтайский краевой детский экологический центр»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223" y="0"/>
            <a:ext cx="1130305" cy="9899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16" y="577094"/>
            <a:ext cx="10515600" cy="7794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Всероссийская акция по сбору макулатуры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</a:rPr>
              <a:t>БумБатл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1152008" y="2243457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1152008" y="3505819"/>
            <a:ext cx="489671" cy="480687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1152008" y="4759192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8708977" y="2292946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Freeform 8"/>
          <p:cNvSpPr>
            <a:spLocks noEditPoints="1"/>
          </p:cNvSpPr>
          <p:nvPr/>
        </p:nvSpPr>
        <p:spPr bwMode="auto">
          <a:xfrm>
            <a:off x="9710176" y="2097619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68107" y="2051071"/>
            <a:ext cx="50115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dirty="0"/>
              <a:t>Акция проводится с 10 октября по 15 ноября 2023 года при поддержке Министерства образования и науки и министерства природных ресурсов и экологии Алтайского края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49501" y="3494063"/>
            <a:ext cx="50115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dirty="0"/>
              <a:t>Цель Акции – вовлечь молодое поколение России в культуру осознанного потребления, в том числе через раздельный сбор отходов.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49501" y="4657778"/>
            <a:ext cx="525166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dirty="0"/>
              <a:t>Помимо сбора макулатуры, также запланировано проведение в школах и ВУЗах </a:t>
            </a:r>
            <a:r>
              <a:rPr lang="ru-RU" dirty="0" err="1"/>
              <a:t>экоуроков</a:t>
            </a:r>
            <a:r>
              <a:rPr lang="ru-RU" dirty="0"/>
              <a:t> и лекций по теме раздельного сбора отходов и переработки, экскурсии на заводы по переработке макулатуры,</a:t>
            </a:r>
          </a:p>
          <a:p>
            <a:r>
              <a:rPr lang="ru-RU" dirty="0"/>
              <a:t>а также в «зелёные» офисы компаний.</a:t>
            </a:r>
            <a:r>
              <a:rPr lang="ru-RU" sz="1400" dirty="0"/>
              <a:t/>
            </a:r>
            <a:br>
              <a:rPr lang="ru-RU" sz="1400" dirty="0"/>
            </a:b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8690370" y="2492427"/>
            <a:ext cx="3242099" cy="3242099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951565" y="3239138"/>
            <a:ext cx="279861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участию приглашаются образовательные организации (школы, детские сады, учреждения дополнительного образования)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616" y="5882681"/>
            <a:ext cx="1060704" cy="9357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Алгоритм действий</a:t>
            </a:r>
            <a:endParaRPr lang="en-US" b="1" dirty="0"/>
          </a:p>
        </p:txBody>
      </p:sp>
      <p:grpSp>
        <p:nvGrpSpPr>
          <p:cNvPr id="4" name="组合 1"/>
          <p:cNvGrpSpPr/>
          <p:nvPr/>
        </p:nvGrpSpPr>
        <p:grpSpPr>
          <a:xfrm>
            <a:off x="107655" y="1372601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/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/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/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/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23" name="矩形 35"/>
          <p:cNvSpPr/>
          <p:nvPr/>
        </p:nvSpPr>
        <p:spPr>
          <a:xfrm>
            <a:off x="2009831" y="1514063"/>
            <a:ext cx="8372043" cy="5059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2400" b="1" dirty="0">
                <a:solidFill>
                  <a:schemeClr val="accent4">
                    <a:lumMod val="7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2. Для образовательных организаций: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3" name="矩形 35"/>
          <p:cNvSpPr/>
          <p:nvPr/>
        </p:nvSpPr>
        <p:spPr>
          <a:xfrm>
            <a:off x="2005215" y="2063624"/>
            <a:ext cx="9512530" cy="806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- зарегистрироваться на сайте Акции – </a:t>
            </a:r>
            <a:r>
              <a:rPr lang="ru-RU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бумбатл.рф</a:t>
            </a:r>
            <a:endParaRPr lang="ru-RU" altLang="zh-CN" sz="2000" b="1" dirty="0">
              <a:solidFill>
                <a:schemeClr val="tx1">
                  <a:lumMod val="65000"/>
                  <a:lumOff val="3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 (необходима регистрация в личном кабинете);</a:t>
            </a:r>
            <a:endParaRPr lang="ru-RU" altLang="zh-CN" b="1" dirty="0">
              <a:solidFill>
                <a:schemeClr val="tx1">
                  <a:lumMod val="65000"/>
                  <a:lumOff val="3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616" y="5882681"/>
            <a:ext cx="1060704" cy="935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271" b="4483"/>
          <a:stretch>
            <a:fillRect/>
          </a:stretch>
        </p:blipFill>
        <p:spPr>
          <a:xfrm>
            <a:off x="0" y="0"/>
            <a:ext cx="12211167" cy="63361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616" y="5882681"/>
            <a:ext cx="1060704" cy="9357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097" b="4377"/>
          <a:stretch>
            <a:fillRect/>
          </a:stretch>
        </p:blipFill>
        <p:spPr>
          <a:xfrm>
            <a:off x="0" y="0"/>
            <a:ext cx="12192000" cy="6345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616" y="5882681"/>
            <a:ext cx="1060704" cy="9357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Алгоритм действий</a:t>
            </a:r>
            <a:endParaRPr lang="en-US" b="1" dirty="0"/>
          </a:p>
        </p:txBody>
      </p:sp>
      <p:grpSp>
        <p:nvGrpSpPr>
          <p:cNvPr id="4" name="组合 1"/>
          <p:cNvGrpSpPr/>
          <p:nvPr/>
        </p:nvGrpSpPr>
        <p:grpSpPr>
          <a:xfrm>
            <a:off x="107655" y="1372601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/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/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/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/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23" name="矩形 35"/>
          <p:cNvSpPr/>
          <p:nvPr/>
        </p:nvSpPr>
        <p:spPr>
          <a:xfrm>
            <a:off x="2009831" y="1514063"/>
            <a:ext cx="8372043" cy="5059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2400" b="1" dirty="0">
                <a:solidFill>
                  <a:schemeClr val="accent4">
                    <a:lumMod val="7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2. Для образовательных организаций: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3" name="矩形 35"/>
          <p:cNvSpPr/>
          <p:nvPr/>
        </p:nvSpPr>
        <p:spPr>
          <a:xfrm>
            <a:off x="2005215" y="2063624"/>
            <a:ext cx="9512530" cy="23909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- зарегистрироваться на сайте Акции – </a:t>
            </a:r>
            <a:r>
              <a:rPr lang="ru-RU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бумбатл.рф</a:t>
            </a:r>
            <a:endParaRPr lang="ru-RU" altLang="zh-CN" sz="2000" b="1" dirty="0">
              <a:solidFill>
                <a:schemeClr val="tx1">
                  <a:lumMod val="65000"/>
                  <a:lumOff val="3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 (необходима регистрация в личном кабинете);</a:t>
            </a:r>
          </a:p>
          <a:p>
            <a:pPr algn="just">
              <a:lnSpc>
                <a:spcPct val="120000"/>
              </a:lnSpc>
            </a:pPr>
            <a:endParaRPr lang="ru-RU" altLang="zh-CN" sz="800" b="1" dirty="0">
              <a:solidFill>
                <a:schemeClr val="tx1">
                  <a:lumMod val="65000"/>
                  <a:lumOff val="3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- не позднее 16 октября 2023 года направить имена ответственного (ФИО, должность, номер телефона) и адреса точки сбора макулатуры через электронную форму </a:t>
            </a: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  <a:hlinkClick r:id="rId2"/>
              </a:rPr>
              <a:t>https://forms.yandex.ru/u/6523c04343f74fe05d77b4ca/</a:t>
            </a:r>
            <a:endParaRPr lang="ru-RU" altLang="zh-CN" sz="2000" b="1" dirty="0">
              <a:solidFill>
                <a:schemeClr val="tx1">
                  <a:lumMod val="65000"/>
                  <a:lumOff val="3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endParaRPr lang="ru-RU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616" y="5882681"/>
            <a:ext cx="1060704" cy="935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501" b="5050"/>
          <a:stretch>
            <a:fillRect/>
          </a:stretch>
        </p:blipFill>
        <p:spPr>
          <a:xfrm>
            <a:off x="0" y="240145"/>
            <a:ext cx="12192000" cy="62714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616" y="5882681"/>
            <a:ext cx="1060704" cy="935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Алгоритм действий</a:t>
            </a:r>
            <a:endParaRPr lang="en-US" b="1" dirty="0"/>
          </a:p>
        </p:txBody>
      </p:sp>
      <p:grpSp>
        <p:nvGrpSpPr>
          <p:cNvPr id="4" name="组合 1"/>
          <p:cNvGrpSpPr/>
          <p:nvPr/>
        </p:nvGrpSpPr>
        <p:grpSpPr>
          <a:xfrm>
            <a:off x="107655" y="1372601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/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/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/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/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23" name="矩形 35"/>
          <p:cNvSpPr/>
          <p:nvPr/>
        </p:nvSpPr>
        <p:spPr>
          <a:xfrm>
            <a:off x="2009831" y="1514063"/>
            <a:ext cx="8372043" cy="5059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2400" b="1" dirty="0">
                <a:solidFill>
                  <a:schemeClr val="accent4">
                    <a:lumMod val="7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2. Для образовательных организаций:</a:t>
            </a:r>
            <a:endParaRPr lang="zh-CN" altLang="en-US" sz="2400" b="1" dirty="0">
              <a:solidFill>
                <a:schemeClr val="accent4">
                  <a:lumMod val="7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3" name="矩形 35"/>
          <p:cNvSpPr/>
          <p:nvPr/>
        </p:nvSpPr>
        <p:spPr>
          <a:xfrm>
            <a:off x="2005215" y="2063624"/>
            <a:ext cx="9512530" cy="46069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- зарегистрироваться на сайте Акции – </a:t>
            </a:r>
            <a:r>
              <a:rPr lang="ru-RU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бумбатл.рф</a:t>
            </a:r>
            <a:endParaRPr lang="ru-RU" altLang="zh-CN" sz="2000" b="1" dirty="0">
              <a:solidFill>
                <a:schemeClr val="tx1">
                  <a:lumMod val="65000"/>
                  <a:lumOff val="3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 (необходима регистрация в личном кабинете);</a:t>
            </a:r>
          </a:p>
          <a:p>
            <a:pPr algn="just">
              <a:lnSpc>
                <a:spcPct val="120000"/>
              </a:lnSpc>
            </a:pPr>
            <a:endParaRPr lang="ru-RU" altLang="zh-CN" sz="800" b="1" dirty="0">
              <a:solidFill>
                <a:schemeClr val="tx1">
                  <a:lumMod val="65000"/>
                  <a:lumOff val="3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- не позднее 16 октября 2023 года направить имена ответственного (ФИО, должность, номер телефона) и адреса точки сбора макулатуры через электронную форму </a:t>
            </a: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  <a:hlinkClick r:id="rId2"/>
              </a:rPr>
              <a:t>https://forms.yandex.ru/u/6523c04343f74fe05d77b4ca/</a:t>
            </a:r>
            <a:endParaRPr lang="ru-RU" altLang="zh-CN" sz="2000" b="1" dirty="0">
              <a:solidFill>
                <a:schemeClr val="tx1">
                  <a:lumMod val="65000"/>
                  <a:lumOff val="3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endParaRPr lang="ru-RU" altLang="zh-CN" sz="800" b="1" dirty="0">
              <a:solidFill>
                <a:schemeClr val="tx1">
                  <a:lumMod val="65000"/>
                  <a:lumOff val="3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- рассмотреть возможность проведения в дни Акции </a:t>
            </a:r>
            <a:r>
              <a:rPr lang="ru-RU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экоуроков</a:t>
            </a: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 и лекций по теме раздельного сбора отходов и переработки, экскурсии на заводы по переработке макулатуры, а также в «зелёные» офисы компаний;</a:t>
            </a:r>
          </a:p>
          <a:p>
            <a:pPr algn="just">
              <a:lnSpc>
                <a:spcPct val="120000"/>
              </a:lnSpc>
            </a:pPr>
            <a:endParaRPr lang="ru-RU" altLang="zh-CN" sz="800" b="1" dirty="0">
              <a:solidFill>
                <a:schemeClr val="tx1">
                  <a:lumMod val="65000"/>
                  <a:lumOff val="35000"/>
                </a:schemeClr>
              </a:solidFill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- провести Акцию по сбору макулатуры (рекомендации и опыт проведения </a:t>
            </a:r>
          </a:p>
          <a:p>
            <a:pPr algn="just">
              <a:lnSpc>
                <a:spcPct val="12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inpin heiti" panose="00000500000000000000" pitchFamily="2" charset="-122"/>
                <a:sym typeface="inpin heiti" panose="00000500000000000000" pitchFamily="2" charset="-122"/>
              </a:rPr>
              <a:t>АКДЭЦ прилагаются). </a:t>
            </a:r>
          </a:p>
          <a:p>
            <a:pPr algn="just">
              <a:lnSpc>
                <a:spcPct val="120000"/>
              </a:lnSpc>
            </a:pPr>
            <a:endParaRPr lang="ru-RU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616" y="5882681"/>
            <a:ext cx="1060704" cy="935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5945"/>
            <a:ext cx="10515600" cy="27937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Методические рекомендации по проведению акции, типовые сценарии доступны по ссылке: </a:t>
            </a:r>
            <a:r>
              <a:rPr lang="ru-RU" dirty="0">
                <a:hlinkClick r:id="rId2"/>
              </a:rPr>
              <a:t>https://disk.yandex.ru/d/tnbqWZkynTaZPw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14617"/>
            <a:ext cx="10515600" cy="2362345"/>
          </a:xfrm>
        </p:spPr>
        <p:txBody>
          <a:bodyPr/>
          <a:lstStyle/>
          <a:p>
            <a:r>
              <a:rPr lang="ru-RU" dirty="0"/>
              <a:t>Ответственный координатор для образовательных организаций – Аришина Ольга Владимировна, руководитель </a:t>
            </a:r>
            <a:r>
              <a:rPr lang="ru-RU" dirty="0" err="1"/>
              <a:t>Экостанции</a:t>
            </a:r>
            <a:r>
              <a:rPr lang="ru-RU" dirty="0"/>
              <a:t> Алтайского краевого детского экологического центра arishina_ov@mail.ru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616" y="5882681"/>
            <a:ext cx="1060704" cy="9357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9B810"/>
      </a:accent1>
      <a:accent2>
        <a:srgbClr val="6C7074"/>
      </a:accent2>
      <a:accent3>
        <a:srgbClr val="BBA894"/>
      </a:accent3>
      <a:accent4>
        <a:srgbClr val="FFC000"/>
      </a:accent4>
      <a:accent5>
        <a:srgbClr val="8B653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353</Words>
  <Application>WPS Presentation</Application>
  <PresentationFormat>Произвольный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Проведение в Алтайском крае Всероссийской акции  по сбору макулатуры «БумБатл» </vt:lpstr>
      <vt:lpstr>Всероссийская акция по сбору макулатуры «БумБатл» </vt:lpstr>
      <vt:lpstr>Алгоритм действий</vt:lpstr>
      <vt:lpstr>Слайд 4</vt:lpstr>
      <vt:lpstr>Слайд 5</vt:lpstr>
      <vt:lpstr>Алгоритм действий</vt:lpstr>
      <vt:lpstr>Слайд 7</vt:lpstr>
      <vt:lpstr>Алгоритм действий</vt:lpstr>
      <vt:lpstr>Методические рекомендации по проведению акции, типовые сценарии доступны по ссылке: https://disk.yandex.ru/d/tnbqWZkynTaZPw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admin</cp:lastModifiedBy>
  <cp:revision>15</cp:revision>
  <dcterms:created xsi:type="dcterms:W3CDTF">2023-02-11T11:38:00Z</dcterms:created>
  <dcterms:modified xsi:type="dcterms:W3CDTF">2023-11-14T12:37:48Z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B6486393A4044F289382B404F6D7ED6F_13</vt:lpwstr>
  </property>
  <property fmtid="{D5CDD505-2E9C-101B-9397-08002B2CF9AE}" pid="3" name="KSOProductBuildVer">
    <vt:lpwstr>1049-12.2.0.13215</vt:lpwstr>
  </property>
</Properties>
</file>